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1" r:id="rId23"/>
    <p:sldId id="280" r:id="rId24"/>
    <p:sldId id="283" r:id="rId25"/>
    <p:sldId id="284" r:id="rId26"/>
    <p:sldId id="285" r:id="rId27"/>
    <p:sldId id="286" r:id="rId28"/>
    <p:sldId id="287" r:id="rId29"/>
    <p:sldId id="289" r:id="rId30"/>
    <p:sldId id="288" r:id="rId31"/>
    <p:sldId id="290" r:id="rId32"/>
    <p:sldId id="292" r:id="rId33"/>
    <p:sldId id="293" r:id="rId34"/>
    <p:sldId id="294" r:id="rId35"/>
    <p:sldId id="296" r:id="rId36"/>
    <p:sldId id="295" r:id="rId37"/>
    <p:sldId id="297" r:id="rId38"/>
    <p:sldId id="298" r:id="rId39"/>
    <p:sldId id="300" r:id="rId40"/>
    <p:sldId id="304" r:id="rId41"/>
    <p:sldId id="305" r:id="rId42"/>
    <p:sldId id="306" r:id="rId43"/>
    <p:sldId id="307" r:id="rId44"/>
    <p:sldId id="308" r:id="rId45"/>
    <p:sldId id="309" r:id="rId46"/>
    <p:sldId id="312" r:id="rId47"/>
    <p:sldId id="313" r:id="rId48"/>
    <p:sldId id="314" r:id="rId49"/>
    <p:sldId id="316" r:id="rId50"/>
    <p:sldId id="317" r:id="rId51"/>
    <p:sldId id="318" r:id="rId52"/>
    <p:sldId id="319" r:id="rId53"/>
    <p:sldId id="320" r:id="rId54"/>
    <p:sldId id="329" r:id="rId55"/>
    <p:sldId id="323" r:id="rId56"/>
    <p:sldId id="324" r:id="rId57"/>
    <p:sldId id="325" r:id="rId58"/>
    <p:sldId id="327" r:id="rId59"/>
    <p:sldId id="330" r:id="rId60"/>
    <p:sldId id="332" r:id="rId61"/>
    <p:sldId id="333" r:id="rId6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7" d="100"/>
          <a:sy n="67" d="100"/>
        </p:scale>
        <p:origin x="24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jfif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01.06.2020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fif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383" y="332969"/>
            <a:ext cx="9035367" cy="535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7242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2876" y="-1920823"/>
            <a:ext cx="7576324" cy="42200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58" y="1571860"/>
            <a:ext cx="1257318" cy="10096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408" y="1571860"/>
            <a:ext cx="1257318" cy="1009626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942897" y="5318351"/>
            <a:ext cx="65479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640570" y="2859892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60740" y="2859892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502" y="4570755"/>
            <a:ext cx="824785" cy="5612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502" y="1571860"/>
            <a:ext cx="1257318" cy="100962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763425" y="2859892"/>
            <a:ext cx="829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Hacker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6262653" y="3348414"/>
            <a:ext cx="0" cy="1969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607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74968" y="338375"/>
            <a:ext cx="3940474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So</a:t>
            </a:r>
            <a:endParaRPr lang="en-US" sz="199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8959" y="2468001"/>
            <a:ext cx="4452492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 smtClean="0">
                <a:solidFill>
                  <a:schemeClr val="accent1"/>
                </a:solidFill>
              </a:rPr>
              <a:t>IN</a:t>
            </a:r>
            <a:endParaRPr lang="en-US" sz="28700" dirty="0">
              <a:solidFill>
                <a:schemeClr val="accent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751890" y="-643744"/>
            <a:ext cx="8576064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1977</a:t>
            </a:r>
            <a:endParaRPr lang="en-US" sz="287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26031" y="2588128"/>
            <a:ext cx="519037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Three</a:t>
            </a:r>
            <a:endParaRPr lang="en-US" sz="13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26031" y="3865183"/>
            <a:ext cx="8966383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 smtClean="0">
                <a:solidFill>
                  <a:schemeClr val="accent2"/>
                </a:solidFill>
              </a:rPr>
              <a:t>Geniuses</a:t>
            </a:r>
            <a:endParaRPr lang="en-US" sz="16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062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/>
      <p:bldP spid="17" grpId="0"/>
      <p:bldP spid="18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23666" y="549660"/>
            <a:ext cx="89663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2"/>
                </a:solidFill>
              </a:rPr>
              <a:t>Geniuses</a:t>
            </a:r>
            <a:endParaRPr lang="en-US" sz="4400" dirty="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6347" y="1560024"/>
            <a:ext cx="8576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Ron Rivest</a:t>
            </a:r>
            <a:endParaRPr lang="en-US" sz="4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48730" y="1560025"/>
            <a:ext cx="8576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Leonard Aldeman</a:t>
            </a:r>
            <a:endParaRPr lang="en-US" sz="4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43167" y="1560024"/>
            <a:ext cx="29049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Adi Shamir</a:t>
            </a:r>
            <a:endParaRPr lang="en-US" sz="4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719" y="2342677"/>
            <a:ext cx="2278491" cy="40936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0540" y="2342677"/>
            <a:ext cx="2298858" cy="40936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47" y="2342677"/>
            <a:ext cx="2303095" cy="409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5022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79721" y="402222"/>
            <a:ext cx="820109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Asymmetric</a:t>
            </a:r>
            <a:endParaRPr lang="en-US" sz="115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26824" y="3974305"/>
            <a:ext cx="857606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Algorithm</a:t>
            </a:r>
            <a:endParaRPr lang="en-US" sz="13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36208" y="2334457"/>
            <a:ext cx="77992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Cryptographic</a:t>
            </a:r>
            <a:endParaRPr lang="en-US" sz="96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709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13980" y="1005323"/>
            <a:ext cx="8966383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RSA</a:t>
            </a:r>
            <a:endParaRPr lang="en-US" sz="34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119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179721" y="402222"/>
            <a:ext cx="820109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Asymmetric</a:t>
            </a:r>
            <a:endParaRPr lang="en-US" sz="115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26824" y="3974305"/>
            <a:ext cx="857606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Algorithm</a:t>
            </a:r>
            <a:endParaRPr lang="en-US" sz="13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36208" y="2334457"/>
            <a:ext cx="77992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Cryptographic</a:t>
            </a:r>
            <a:endParaRPr lang="en-US" sz="96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9985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423042" y="2520472"/>
            <a:ext cx="820109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Asymmetric</a:t>
            </a:r>
            <a:endParaRPr lang="en-US" sz="115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6514" y="-445536"/>
            <a:ext cx="5166475" cy="61946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611" y="7024240"/>
            <a:ext cx="12192000" cy="498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140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-7579602" y="2643135"/>
            <a:ext cx="820109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Asymmetric</a:t>
            </a:r>
            <a:endParaRPr lang="en-US" sz="115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1472"/>
            <a:ext cx="12192000" cy="49865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5727" y="1625954"/>
            <a:ext cx="769470" cy="6313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493" y="-984845"/>
            <a:ext cx="769470" cy="6313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338" y="-1000631"/>
            <a:ext cx="769470" cy="6313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537" y="-1000631"/>
            <a:ext cx="769470" cy="6313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7333" y="2521766"/>
            <a:ext cx="769470" cy="631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136" y="1782982"/>
            <a:ext cx="2827808" cy="33905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386" y="536200"/>
            <a:ext cx="970754" cy="133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0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6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1.48148E-6 L 1.45833E-6 0.30232 C 1.45833E-6 0.4382 0.09831 0.60556 0.17825 0.60556 L 0.35677 0.60556 " pathEditMode="relative" rAng="0" ptsTypes="AAAA">
                                      <p:cBhvr>
                                        <p:cTn id="13" dur="3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839" y="3027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3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1.48148E-6 L -1.45833E-6 0.30278 C -1.45833E-6 0.43843 0.13776 0.60556 0.24974 0.60556 L 0.49948 0.60556 " pathEditMode="relative" rAng="0" ptsTypes="AAAA">
                                      <p:cBhvr>
                                        <p:cTn id="15" dur="2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74" y="30278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3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3.7037E-6 L -1.875E-6 0.30231 C -1.875E-6 0.43773 0.18763 0.60463 0.33998 0.60463 L 0.68008 0.60463 " pathEditMode="relative" rAng="0" ptsTypes="AAAA">
                                      <p:cBhvr>
                                        <p:cTn id="17" dur="2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997" y="30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2.59259E-6 L 0.86471 0.08472 " pathEditMode="relative" rAng="0" ptsTypes="AA">
                                      <p:cBhvr>
                                        <p:cTn id="20" dur="2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229" y="423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1.85185E-6 L 0.69883 0.2331 " pathEditMode="relative" rAng="0" ptsTypes="AA">
                                      <p:cBhvr>
                                        <p:cTn id="22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935" y="116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1472"/>
            <a:ext cx="12192000" cy="49865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0140" y="3206744"/>
            <a:ext cx="769470" cy="631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136" y="1782982"/>
            <a:ext cx="2827808" cy="33905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386" y="536200"/>
            <a:ext cx="970754" cy="133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881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1472"/>
            <a:ext cx="12192000" cy="49865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136" y="1782982"/>
            <a:ext cx="2827808" cy="33905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9386" y="536200"/>
            <a:ext cx="970754" cy="133527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122" y="1241059"/>
            <a:ext cx="6845755" cy="561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7708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7479" y="1813060"/>
            <a:ext cx="8632229" cy="5114596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>
            <a:off x="6048375" y="381000"/>
            <a:ext cx="0" cy="5915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58" y="1584205"/>
            <a:ext cx="1257318" cy="100962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408" y="1584205"/>
            <a:ext cx="1257318" cy="1009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36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483" y="1241057"/>
            <a:ext cx="6323394" cy="23080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122" y="1771604"/>
            <a:ext cx="6845755" cy="508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45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776" y="4488685"/>
            <a:ext cx="6056808" cy="605680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195483" y="-1011716"/>
            <a:ext cx="6323394" cy="23117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122" y="1771604"/>
            <a:ext cx="6845755" cy="508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79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81481E-6 L -0.00117 -0.42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" y="-214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483" y="7882125"/>
            <a:ext cx="6056808" cy="605680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575627" y="-2429550"/>
            <a:ext cx="6323394" cy="23117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31278" y="4314802"/>
            <a:ext cx="6845755" cy="508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58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901" y="-2313575"/>
            <a:ext cx="1257318" cy="10096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366" y="3588263"/>
            <a:ext cx="614537" cy="15175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283" y="3588263"/>
            <a:ext cx="614537" cy="15175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1866848" y="4085452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Private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326672" y="4085452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Public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114023" y="-1446550"/>
            <a:ext cx="21002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RSA</a:t>
            </a:r>
            <a:endParaRPr lang="en-US" sz="8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5394960" y="4085452"/>
            <a:ext cx="1473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5394960" y="4347062"/>
            <a:ext cx="1473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94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4.07407E-6 L 1.25E-6 0.3585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6 L 0.35117 3.7037E-6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3.7037E-6 L -0.35221 3.7037E-6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61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901" y="1180149"/>
            <a:ext cx="1257318" cy="10096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366" y="3588263"/>
            <a:ext cx="614537" cy="15175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283" y="2826885"/>
            <a:ext cx="922850" cy="227897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845583" y="527725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Private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60219" y="527725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Public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6135" y="269234"/>
            <a:ext cx="21002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RSA</a:t>
            </a:r>
            <a:endParaRPr lang="en-US" sz="8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5394960" y="4085452"/>
            <a:ext cx="1473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5394960" y="4347062"/>
            <a:ext cx="1473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7818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901" y="1180149"/>
            <a:ext cx="1257318" cy="10096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582" y="2951665"/>
            <a:ext cx="872321" cy="21541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283" y="3588263"/>
            <a:ext cx="614537" cy="1517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845583" y="527725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Private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60219" y="527725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Public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6135" y="269234"/>
            <a:ext cx="21002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RSA</a:t>
            </a:r>
            <a:endParaRPr lang="en-US" sz="8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5394960" y="4085452"/>
            <a:ext cx="1473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5394960" y="4347062"/>
            <a:ext cx="1473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0290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901" y="1180149"/>
            <a:ext cx="1257318" cy="10096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582" y="3588263"/>
            <a:ext cx="614537" cy="15175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283" y="3588263"/>
            <a:ext cx="614537" cy="1517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845583" y="527725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Private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60219" y="527725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Public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6135" y="269234"/>
            <a:ext cx="21002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RSA</a:t>
            </a:r>
            <a:endParaRPr lang="en-US" sz="8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5394960" y="4085452"/>
            <a:ext cx="1473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5394960" y="4347062"/>
            <a:ext cx="14732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901" y="1180149"/>
            <a:ext cx="1257318" cy="100962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1581" y="3588263"/>
            <a:ext cx="614537" cy="151759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4282" y="3583329"/>
            <a:ext cx="614537" cy="15176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845583" y="527725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Private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48902" y="527725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Public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0733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353" y="1180149"/>
            <a:ext cx="1257318" cy="10096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87645" y="4104409"/>
            <a:ext cx="614537" cy="15175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001212" y="530441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Private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001212" y="3860225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Public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6135" y="269234"/>
            <a:ext cx="21002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RSA</a:t>
            </a:r>
            <a:endParaRPr lang="en-US" sz="8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658360" y="3612841"/>
            <a:ext cx="29239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658360" y="4085452"/>
            <a:ext cx="292396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395" y="1180149"/>
            <a:ext cx="1257318" cy="100962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987645" y="2622776"/>
            <a:ext cx="614537" cy="151759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52744" y="2621664"/>
            <a:ext cx="614537" cy="15176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52745" y="4104407"/>
            <a:ext cx="614537" cy="15176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531357" y="5304414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Private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531357" y="3823842"/>
            <a:ext cx="26284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Public key</a:t>
            </a:r>
            <a:endParaRPr lang="en-US" sz="28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122727" y="239865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473715" y="2398653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4208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706410" y="971719"/>
            <a:ext cx="6177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Key Generation</a:t>
            </a:r>
            <a:endParaRPr lang="en-US" sz="6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118300" y="2633713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1.	Select two large prime numbers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659595" y="3218488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i.e. p and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118300" y="3988190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2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	Multiply p and q 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659595" y="4575723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 = p *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87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Click="0">
        <p14:pan dir="u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694978" y="-1410917"/>
            <a:ext cx="8453311" cy="92486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9500" dirty="0" smtClean="0">
                <a:solidFill>
                  <a:schemeClr val="accent1"/>
                </a:solidFill>
              </a:rPr>
              <a:t>IN</a:t>
            </a:r>
            <a:endParaRPr lang="en-US" sz="59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605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6048375" y="381000"/>
            <a:ext cx="0" cy="5915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028" y="1416425"/>
            <a:ext cx="1257318" cy="100962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408" y="1416425"/>
            <a:ext cx="1257318" cy="10096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36" y="2905417"/>
            <a:ext cx="4933745" cy="29232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598040" y="1257792"/>
            <a:ext cx="614537" cy="151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44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4.44444E-6 L 0.52422 4.44444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1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56782" y="625524"/>
            <a:ext cx="8775727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Past</a:t>
            </a:r>
            <a:endParaRPr lang="en-US" sz="34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-112875" y="94610"/>
            <a:ext cx="5958568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300" dirty="0" smtClean="0">
                <a:solidFill>
                  <a:schemeClr val="accent1"/>
                </a:solidFill>
              </a:rPr>
              <a:t>IN</a:t>
            </a:r>
            <a:endParaRPr lang="en-US" sz="413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144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5000" y="3703290"/>
            <a:ext cx="482510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Past</a:t>
            </a:r>
            <a:endParaRPr lang="en-US" sz="199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-459579"/>
            <a:ext cx="595856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dirty="0" smtClean="0">
                <a:solidFill>
                  <a:schemeClr val="accent1"/>
                </a:solidFill>
              </a:rPr>
              <a:t>IN</a:t>
            </a:r>
            <a:endParaRPr lang="en-US" sz="34400" dirty="0">
              <a:solidFill>
                <a:schemeClr val="accent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229523" y="1129412"/>
            <a:ext cx="8576064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7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1977</a:t>
            </a:r>
            <a:endParaRPr lang="en-US" sz="239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2200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5000" y="3703290"/>
            <a:ext cx="482510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Past</a:t>
            </a:r>
            <a:endParaRPr lang="en-US" sz="166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5879" y="-348735"/>
            <a:ext cx="595856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dirty="0" smtClean="0">
                <a:solidFill>
                  <a:schemeClr val="accent1"/>
                </a:solidFill>
              </a:rPr>
              <a:t>IN</a:t>
            </a:r>
            <a:endParaRPr lang="en-US" sz="34400" dirty="0">
              <a:solidFill>
                <a:schemeClr val="accent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 rot="5400000">
            <a:off x="972843" y="4285380"/>
            <a:ext cx="8576064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1977</a:t>
            </a:r>
            <a:endParaRPr lang="en-US" sz="166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259344" y="1660819"/>
            <a:ext cx="5704636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years</a:t>
            </a:r>
            <a:endParaRPr lang="en-US" sz="13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7864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5000" y="3703290"/>
            <a:ext cx="482510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Past</a:t>
            </a:r>
            <a:endParaRPr lang="en-US" sz="199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-1143063"/>
            <a:ext cx="5958568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300" dirty="0" smtClean="0">
                <a:solidFill>
                  <a:schemeClr val="accent1"/>
                </a:solidFill>
              </a:rPr>
              <a:t>IN</a:t>
            </a:r>
            <a:endParaRPr lang="en-US" sz="41300" dirty="0">
              <a:solidFill>
                <a:schemeClr val="accent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 rot="5400000">
            <a:off x="2410990" y="2569143"/>
            <a:ext cx="8576064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9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1977</a:t>
            </a:r>
            <a:endParaRPr lang="en-US" sz="239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rot="5400000">
            <a:off x="7096964" y="2118578"/>
            <a:ext cx="519037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years</a:t>
            </a:r>
            <a:endParaRPr lang="en-US" sz="13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978523" y="4211122"/>
            <a:ext cx="8966383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600" dirty="0" smtClean="0">
                <a:solidFill>
                  <a:schemeClr val="accent2"/>
                </a:solidFill>
              </a:rPr>
              <a:t>ago</a:t>
            </a:r>
            <a:endParaRPr lang="en-US" sz="16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661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695701" y="2334359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123 * 63  = 7749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21335249">
            <a:off x="3682674" y="657455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96 * 56  = 4320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rot="21053173">
            <a:off x="680867" y="472165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45 * 16  = 720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369044">
            <a:off x="2249103" y="2604244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245 * 76  = 18620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21373653">
            <a:off x="538236" y="3876239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132 * 165  = 21780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20490497">
            <a:off x="1713008" y="4396915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312 * 461  = 143832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28104" y="5956784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431 * 464  = 199984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713007" y="5727741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541 * 461  = 249401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760641">
            <a:off x="7824961" y="1036919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612 * 731 = 447372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 rot="21207069">
            <a:off x="5183191" y="1362276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731 * 981  = 717111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 rot="294169">
            <a:off x="1013126" y="1772477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1241 * 434  = 538594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95702" y="3385495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1312 * 576  = 755712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 rot="488722">
            <a:off x="4628277" y="5134260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6134 * 1243  = 7624562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94749" y="4300066"/>
            <a:ext cx="6320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31642 * 46424  = 1468948208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 rot="582553">
            <a:off x="655085" y="3190323"/>
            <a:ext cx="6320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31642 * 46424  = 1468948208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383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9" grpId="0"/>
      <p:bldP spid="21" grpId="0"/>
      <p:bldP spid="22" grpId="0"/>
      <p:bldP spid="23" grpId="0"/>
      <p:bldP spid="24" grpId="0"/>
      <p:bldP spid="2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845504" y="3165479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123 * 63  = 7749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21335249">
            <a:off x="3680083" y="3142383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96 * 56  = 4320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rot="21053173">
            <a:off x="4326619" y="2864804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45 * 16  = 720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369044">
            <a:off x="2568081" y="2825220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245 * 76  = 18620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21373653">
            <a:off x="4072932" y="3396317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132 * 165  = 21780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20490497">
            <a:off x="4067066" y="2934287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312 * 461  = 143832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72469" y="3093524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431 * 464  = 199984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69649" y="3040988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541 * 461  = 249401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760641">
            <a:off x="3490537" y="3293471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612 * 731 = 447372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 rot="21207069">
            <a:off x="3534586" y="2958646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731 * 981  = 717111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 rot="294169">
            <a:off x="3835374" y="3181179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1241 * 434  = 538594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625882" y="3238836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1312 * 576  = 755712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 rot="488722">
            <a:off x="3490536" y="3579559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6134 * 1243  = 7624562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69920" y="3506870"/>
            <a:ext cx="6320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31642 * 46424  = 1468948208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 rot="582553">
            <a:off x="3329084" y="3175078"/>
            <a:ext cx="6320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31642 * 46424  = 1468948208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90605" y="3228595"/>
            <a:ext cx="63207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13436 * 134646  = 1809103656</a:t>
            </a:r>
            <a:endParaRPr lang="en-US" sz="2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013548" y="3404005"/>
            <a:ext cx="11666933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3436643268 * 2264631134646 = 7.782726852 x 10^21  </a:t>
            </a:r>
            <a:endParaRPr lang="en-US" sz="5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 rot="369044">
            <a:off x="2568081" y="2817326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245 * 76  = 18620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1153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med" p14:dur="700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rot="640086">
            <a:off x="12527460" y="6775138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123 * 63  = 7749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21335249">
            <a:off x="3595367" y="-717898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96 * 56  = 4320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rot="21053173">
            <a:off x="18425" y="-938400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45 * 16  = 720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 rot="369044">
            <a:off x="6034035" y="-1616513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245 * 76  = 18620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21373653">
            <a:off x="1515701" y="8124472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132 * 165  = 21780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20490497">
            <a:off x="5320555" y="7904726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312 * 461  = 143832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4938939" y="4631148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431 * 464  = 199984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-4533725" y="7042306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541 * 461  = 249401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760641">
            <a:off x="12397922" y="3022190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612 * 731 = 447372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 rot="4477308">
            <a:off x="11639076" y="474361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731 * 981  = 717111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 rot="20170835">
            <a:off x="-6048789" y="737649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1241 * 434  = 538594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621987" y="-1121117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1312 * 576  = 755712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 rot="488722">
            <a:off x="9795080" y="8390552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6134 * 1243  = 7624562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818547" y="4322987"/>
            <a:ext cx="6320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31642 * 46424  = 1468948208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 rot="20705036">
            <a:off x="-6534607" y="2514816"/>
            <a:ext cx="6320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31642 * 46424  = 1468948208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88245" y="3072724"/>
            <a:ext cx="11666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3436643268 * 2264631134646 = 7.782726852 x 10^21  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590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2517065" y="2068434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589 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06410" y="971719"/>
            <a:ext cx="617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Prime Factorization</a:t>
            </a:r>
            <a:endParaRPr lang="en-US" sz="5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824740" y="2714765"/>
            <a:ext cx="5190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3</a:t>
            </a:r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* xx </a:t>
            </a:r>
            <a:endParaRPr lang="en-US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824740" y="3237985"/>
            <a:ext cx="5190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5 * xx </a:t>
            </a:r>
            <a:endParaRPr lang="en-US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824739" y="3761205"/>
            <a:ext cx="5190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7</a:t>
            </a:r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* xx </a:t>
            </a:r>
            <a:endParaRPr lang="en-US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824738" y="4284425"/>
            <a:ext cx="5190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8 * xx </a:t>
            </a:r>
            <a:endParaRPr lang="en-US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824737" y="4807645"/>
            <a:ext cx="1755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13 * xx </a:t>
            </a:r>
            <a:endParaRPr lang="en-US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" name="Straight Connector 2"/>
          <p:cNvCxnSpPr>
            <a:stCxn id="27" idx="1"/>
          </p:cNvCxnSpPr>
          <p:nvPr/>
        </p:nvCxnSpPr>
        <p:spPr>
          <a:xfrm>
            <a:off x="2824740" y="2976375"/>
            <a:ext cx="1057147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824737" y="3514234"/>
            <a:ext cx="1057147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824737" y="4022815"/>
            <a:ext cx="1057147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2824736" y="4546035"/>
            <a:ext cx="1057147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2890871" y="5092173"/>
            <a:ext cx="1057147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410451" y="3252624"/>
            <a:ext cx="46313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19 * 31 = 589 </a:t>
            </a:r>
            <a:endParaRPr lang="en-US" sz="4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90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0" grpId="0"/>
      <p:bldP spid="31" grpId="0"/>
      <p:bldP spid="32" grpId="0"/>
      <p:bldP spid="3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2275525" y="2975323"/>
            <a:ext cx="51903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437000 </a:t>
            </a:r>
            <a:endParaRPr lang="en-US" sz="4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34214" y="635289"/>
            <a:ext cx="617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Prime Factorization</a:t>
            </a:r>
            <a:endParaRPr lang="en-US" sz="5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761" y="2068434"/>
            <a:ext cx="3328624" cy="332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12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fade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3941316" y="143582"/>
            <a:ext cx="61772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Prime Factorization</a:t>
            </a:r>
            <a:endParaRPr lang="en-US" sz="3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pic>
        <p:nvPicPr>
          <p:cNvPr id="3" name="timecomplexity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96469" y="851468"/>
            <a:ext cx="5445605" cy="54088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205694" y="2272020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Time required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13182" y="6112031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Size </a:t>
            </a:r>
            <a:r>
              <a: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 input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02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fade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6048375" y="381000"/>
            <a:ext cx="0" cy="5915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028" y="1433204"/>
            <a:ext cx="1257318" cy="1009626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828" y="1433204"/>
            <a:ext cx="1257318" cy="10096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598040" y="1274571"/>
            <a:ext cx="614537" cy="15175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124" y="1662059"/>
            <a:ext cx="8632229" cy="511459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62946" y="1274571"/>
            <a:ext cx="614537" cy="151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80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06410" y="971719"/>
            <a:ext cx="6177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Key Generation</a:t>
            </a:r>
            <a:endParaRPr lang="en-US" sz="6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18300" y="2633713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1.	Select two large prime numbers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59595" y="3218488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i.e. p and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18300" y="3988190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2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	Multiply p and q 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9595" y="4575723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 = p *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2154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06410" y="971719"/>
            <a:ext cx="6177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Key Generation</a:t>
            </a:r>
            <a:endParaRPr lang="en-US" sz="6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18300" y="2633713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1.	Select two large prime numbers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59595" y="3218488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i.e. p and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18300" y="3988190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2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	Multiply p and q 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9595" y="4575723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 = p *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574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06410" y="971719"/>
            <a:ext cx="6177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Key Generation</a:t>
            </a:r>
            <a:endParaRPr lang="en-US" sz="60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18300" y="2002185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1.	Select two large prime numbers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59595" y="2586960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i.e. p and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18300" y="3356662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2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	Multiply p and q 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9595" y="3944195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 = p *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18300" y="4672345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3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Calculate phi of n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59594" y="5336431"/>
            <a:ext cx="3701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(n)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(p-1)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*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(q-1)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262103" y="5343321"/>
            <a:ext cx="397491" cy="639441"/>
            <a:chOff x="7282308" y="5297787"/>
            <a:chExt cx="453911" cy="730204"/>
          </a:xfrm>
        </p:grpSpPr>
        <p:sp>
          <p:nvSpPr>
            <p:cNvPr id="14" name="Oval 13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14196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55067" y="2846567"/>
            <a:ext cx="1082555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Euler’s totient function</a:t>
            </a:r>
            <a:endParaRPr lang="en-US" sz="9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474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632984" y="1205273"/>
            <a:ext cx="3084453" cy="4961938"/>
            <a:chOff x="7282308" y="5297787"/>
            <a:chExt cx="453911" cy="730204"/>
          </a:xfrm>
        </p:grpSpPr>
        <p:sp>
          <p:nvSpPr>
            <p:cNvPr id="7" name="Oval 6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10382" y="359925"/>
            <a:ext cx="4641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Euler’s totient function</a:t>
            </a:r>
            <a:endParaRPr lang="en-US" sz="3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77361" y="1553446"/>
            <a:ext cx="2776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Leonardo Euler</a:t>
            </a:r>
            <a:endParaRPr lang="en-US" sz="32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177" y="2270101"/>
            <a:ext cx="2949324" cy="368665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054156" y="1692213"/>
            <a:ext cx="20776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Euler’s</a:t>
            </a:r>
            <a:endParaRPr lang="en-US" sz="4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86976" y="1632740"/>
            <a:ext cx="19411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totient</a:t>
            </a:r>
            <a:endParaRPr lang="en-US" sz="4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54384" y="1675540"/>
            <a:ext cx="24483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Function</a:t>
            </a:r>
            <a:endParaRPr lang="en-US" sz="4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18044" y="2520646"/>
            <a:ext cx="5249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is</a:t>
            </a:r>
            <a:endParaRPr lang="en-US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82118" y="2536257"/>
            <a:ext cx="21573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defined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803711" y="2506167"/>
            <a:ext cx="6317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as</a:t>
            </a:r>
            <a:endParaRPr lang="en-US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348374" y="2473454"/>
            <a:ext cx="16800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</a:t>
            </a:r>
            <a:r>
              <a:rPr lang="en-US" sz="4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he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no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38430" y="3190182"/>
            <a:ext cx="20129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Positive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74036" y="3183858"/>
            <a:ext cx="1680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integer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768632" y="3122302"/>
            <a:ext cx="16800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less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74375" y="3844507"/>
            <a:ext cx="16800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then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90585" y="3857155"/>
            <a:ext cx="3851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</a:t>
            </a:r>
            <a:endParaRPr lang="en-US" sz="4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098123" y="3951800"/>
            <a:ext cx="1051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that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183273" y="3909276"/>
            <a:ext cx="8584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are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072048" y="3909276"/>
            <a:ext cx="1947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Co-prime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10542" y="4672735"/>
            <a:ext cx="644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to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192449" y="4209677"/>
            <a:ext cx="16800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</a:t>
            </a:r>
            <a:endParaRPr lang="en-US" sz="8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7734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084878" y="1148258"/>
            <a:ext cx="3084453" cy="4961938"/>
            <a:chOff x="7282308" y="5297787"/>
            <a:chExt cx="453911" cy="730204"/>
          </a:xfrm>
        </p:grpSpPr>
        <p:sp>
          <p:nvSpPr>
            <p:cNvPr id="7" name="Oval 6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10382" y="359925"/>
            <a:ext cx="4641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Euler’s totient function</a:t>
            </a:r>
            <a:endParaRPr lang="en-US" sz="3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084268" y="2294629"/>
            <a:ext cx="4641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krobat ExtraBold" panose="00000900000000000000" pitchFamily="2" charset="0"/>
              </a:rPr>
              <a:t>Integer B = 3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  <a:latin typeface="Akrobat ExtraBold" panose="000009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250661" y="2294629"/>
            <a:ext cx="4641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krobat ExtraBold" panose="00000900000000000000" pitchFamily="2" charset="0"/>
              </a:rPr>
              <a:t>Integer A = 7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  <a:latin typeface="Akrobat ExtraBold" panose="00000900000000000000" pitchFamily="2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953251" y="3597407"/>
            <a:ext cx="1357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krobat ExtraBold" panose="00000900000000000000" pitchFamily="2" charset="0"/>
              </a:rPr>
              <a:t>7 = 1 x 7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  <a:latin typeface="Akrobat ExtraBold" panose="00000900000000000000" pitchFamily="2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953251" y="4182182"/>
            <a:ext cx="1357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Akrobat ExtraBold" panose="00000900000000000000" pitchFamily="2" charset="0"/>
              </a:rPr>
              <a:t>3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Akrobat ExtraBold" panose="00000900000000000000" pitchFamily="2" charset="0"/>
              </a:rPr>
              <a:t> = 1 x 3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  <a:latin typeface="Akrobat ExtraBold" panose="000009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521533" y="3526647"/>
            <a:ext cx="212436" cy="124031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6763347" y="5175981"/>
            <a:ext cx="46418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  <a:latin typeface="Akrobat ExtraBold" panose="00000900000000000000" pitchFamily="2" charset="0"/>
              </a:rPr>
              <a:t>g</a:t>
            </a:r>
            <a:r>
              <a:rPr lang="en-US" sz="24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Akrobat ExtraBold" panose="00000900000000000000" pitchFamily="2" charset="0"/>
              </a:rPr>
              <a:t>cd (Greatest common divisor) = 1</a:t>
            </a:r>
            <a:endParaRPr lang="en-US" sz="2800" dirty="0">
              <a:solidFill>
                <a:schemeClr val="accent3">
                  <a:lumMod val="40000"/>
                  <a:lumOff val="60000"/>
                </a:schemeClr>
              </a:solidFill>
              <a:latin typeface="Akrobat ExtraBold" panose="00000900000000000000" pitchFamily="2" charset="0"/>
            </a:endParaRPr>
          </a:p>
        </p:txBody>
      </p:sp>
      <p:sp>
        <p:nvSpPr>
          <p:cNvPr id="33" name="Rectangle 32"/>
          <p:cNvSpPr/>
          <p:nvPr/>
        </p:nvSpPr>
        <p:spPr>
          <a:xfrm rot="5400000">
            <a:off x="8449709" y="3203532"/>
            <a:ext cx="762610" cy="439206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1084877" y="1148258"/>
            <a:ext cx="3084453" cy="4961938"/>
            <a:chOff x="7282308" y="5297787"/>
            <a:chExt cx="453911" cy="730204"/>
          </a:xfrm>
        </p:grpSpPr>
        <p:sp>
          <p:nvSpPr>
            <p:cNvPr id="35" name="Oval 34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79306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320652" y="4051841"/>
            <a:ext cx="821300" cy="1321219"/>
            <a:chOff x="7282308" y="5297787"/>
            <a:chExt cx="453911" cy="730204"/>
          </a:xfrm>
        </p:grpSpPr>
        <p:sp>
          <p:nvSpPr>
            <p:cNvPr id="7" name="Oval 6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416333" y="546355"/>
            <a:ext cx="4641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Euler’s totient function</a:t>
            </a:r>
            <a:endParaRPr lang="en-US" sz="3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2320653" y="1924405"/>
            <a:ext cx="821299" cy="1321219"/>
            <a:chOff x="7282308" y="5297787"/>
            <a:chExt cx="453911" cy="730204"/>
          </a:xfrm>
        </p:grpSpPr>
        <p:sp>
          <p:nvSpPr>
            <p:cNvPr id="35" name="Oval 34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3153856" y="2255892"/>
            <a:ext cx="3701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(5)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(1, 2, 3, 4, 5)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153856" y="4376545"/>
            <a:ext cx="4153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(6)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(1, 2, 3, 4, 5, 6)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6079042" y="2434369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6079042" y="2434369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711860" y="4561343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>
            <a:off x="4711860" y="4561343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88938" y="4561343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5188938" y="4561343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5620007" y="4561343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5620007" y="4561343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6551423" y="4561343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6551423" y="4561343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2320653" y="1924405"/>
            <a:ext cx="821299" cy="1321219"/>
            <a:chOff x="7282308" y="5297787"/>
            <a:chExt cx="453911" cy="730204"/>
          </a:xfrm>
        </p:grpSpPr>
        <p:sp>
          <p:nvSpPr>
            <p:cNvPr id="22" name="Oval 21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2320652" y="4051841"/>
            <a:ext cx="821300" cy="1321219"/>
            <a:chOff x="7282308" y="5297787"/>
            <a:chExt cx="453911" cy="730204"/>
          </a:xfrm>
        </p:grpSpPr>
        <p:sp>
          <p:nvSpPr>
            <p:cNvPr id="28" name="Oval 27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31459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5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8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3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6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4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9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42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712815" y="3927571"/>
            <a:ext cx="693155" cy="1115073"/>
            <a:chOff x="7282308" y="5297787"/>
            <a:chExt cx="453911" cy="730204"/>
          </a:xfrm>
        </p:grpSpPr>
        <p:sp>
          <p:nvSpPr>
            <p:cNvPr id="7" name="Oval 6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6" name="TextBox 5"/>
          <p:cNvSpPr txBox="1"/>
          <p:nvPr/>
        </p:nvSpPr>
        <p:spPr>
          <a:xfrm>
            <a:off x="1753186" y="457788"/>
            <a:ext cx="46418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Euler’s totient function</a:t>
            </a:r>
            <a:endParaRPr lang="en-US" sz="3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1731402" y="2644643"/>
            <a:ext cx="661576" cy="1064273"/>
            <a:chOff x="7282308" y="5297787"/>
            <a:chExt cx="453911" cy="730204"/>
          </a:xfrm>
        </p:grpSpPr>
        <p:sp>
          <p:nvSpPr>
            <p:cNvPr id="35" name="Oval 34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2546019" y="1564669"/>
            <a:ext cx="3701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(3)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(1, 2, 3)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546019" y="2841194"/>
            <a:ext cx="4153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(5)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(1, 2, 3, 4, 5)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4582562" y="1730995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582562" y="1730995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1723357" y="1365728"/>
            <a:ext cx="669621" cy="1077215"/>
            <a:chOff x="7282308" y="5297787"/>
            <a:chExt cx="453911" cy="730204"/>
          </a:xfrm>
        </p:grpSpPr>
        <p:sp>
          <p:nvSpPr>
            <p:cNvPr id="22" name="Oval 21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1712815" y="5261513"/>
            <a:ext cx="693155" cy="1115073"/>
            <a:chOff x="7282308" y="5297787"/>
            <a:chExt cx="453911" cy="730204"/>
          </a:xfrm>
        </p:grpSpPr>
        <p:sp>
          <p:nvSpPr>
            <p:cNvPr id="28" name="Oval 27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30" name="TextBox 29"/>
          <p:cNvSpPr txBox="1"/>
          <p:nvPr/>
        </p:nvSpPr>
        <p:spPr>
          <a:xfrm>
            <a:off x="2546019" y="4099503"/>
            <a:ext cx="4663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(7)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(1, 2, 3, 4, 5, 6, 7)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46018" y="5467446"/>
            <a:ext cx="7097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(11)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(1, 2, 3, 4, 5, 6, 7, 8, 9 ,10 ,11)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5475498" y="3023175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5475498" y="3023175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6395028" y="4276718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6395028" y="4276718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8763904" y="5661198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8763904" y="5661198"/>
            <a:ext cx="302217" cy="30221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6107622" y="2787261"/>
            <a:ext cx="10518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-&gt; 5</a:t>
            </a: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336257" y="1497382"/>
            <a:ext cx="10518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-&gt; 2</a:t>
            </a: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6878987" y="4037947"/>
            <a:ext cx="105189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-&gt; 6</a:t>
            </a: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9398111" y="5391159"/>
            <a:ext cx="13372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-&gt; 10</a:t>
            </a:r>
            <a:endParaRPr lang="en-US" sz="44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614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5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3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6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1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4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6" grpId="0"/>
      <p:bldP spid="47" grpId="0"/>
      <p:bldP spid="4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53186" y="457788"/>
            <a:ext cx="4641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Euler’s totient function</a:t>
            </a:r>
            <a:endParaRPr lang="en-US" sz="4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51897" y="3179266"/>
            <a:ext cx="37016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(n)</a:t>
            </a:r>
            <a:r>
              <a:rPr lang="en-US" sz="8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8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8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n-1</a:t>
            </a:r>
            <a:endParaRPr lang="en-US" sz="8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791734" y="2183899"/>
            <a:ext cx="2060163" cy="3314171"/>
            <a:chOff x="7282308" y="5297787"/>
            <a:chExt cx="453911" cy="730204"/>
          </a:xfrm>
        </p:grpSpPr>
        <p:sp>
          <p:nvSpPr>
            <p:cNvPr id="22" name="Oval 21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2791733" y="2168959"/>
            <a:ext cx="2060163" cy="3314171"/>
            <a:chOff x="7282308" y="5297787"/>
            <a:chExt cx="453911" cy="730204"/>
          </a:xfrm>
        </p:grpSpPr>
        <p:sp>
          <p:nvSpPr>
            <p:cNvPr id="38" name="Oval 37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Connector 38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2791732" y="2168958"/>
            <a:ext cx="2060163" cy="3314171"/>
            <a:chOff x="7282308" y="5297787"/>
            <a:chExt cx="453911" cy="730204"/>
          </a:xfrm>
        </p:grpSpPr>
        <p:sp>
          <p:nvSpPr>
            <p:cNvPr id="41" name="Oval 40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64083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753186" y="457788"/>
            <a:ext cx="46418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Euler’s totient function</a:t>
            </a:r>
            <a:endParaRPr lang="en-US" sz="4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58327" y="3189206"/>
            <a:ext cx="83542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(A x B)</a:t>
            </a:r>
            <a:r>
              <a:rPr lang="en-US" sz="8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8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80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		A		  B</a:t>
            </a:r>
            <a:endParaRPr lang="en-US" sz="8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6340005" y="3194012"/>
            <a:ext cx="819692" cy="1318633"/>
            <a:chOff x="7282308" y="5297787"/>
            <a:chExt cx="453911" cy="730204"/>
          </a:xfrm>
        </p:grpSpPr>
        <p:sp>
          <p:nvSpPr>
            <p:cNvPr id="22" name="Oval 21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8669083" y="3208952"/>
            <a:ext cx="810405" cy="1303693"/>
            <a:chOff x="7282308" y="5297787"/>
            <a:chExt cx="453911" cy="730204"/>
          </a:xfrm>
        </p:grpSpPr>
        <p:sp>
          <p:nvSpPr>
            <p:cNvPr id="38" name="Oval 37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Connector 38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1794540" y="3194011"/>
            <a:ext cx="819692" cy="1318634"/>
            <a:chOff x="7282308" y="5297787"/>
            <a:chExt cx="453911" cy="730204"/>
          </a:xfrm>
        </p:grpSpPr>
        <p:sp>
          <p:nvSpPr>
            <p:cNvPr id="41" name="Oval 40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1064752" y="1295307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# 	phi function is multiplicative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325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>
        <p159:morph option="byObject"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6048375" y="381000"/>
            <a:ext cx="0" cy="5915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73932" y="224345"/>
            <a:ext cx="9171072" cy="51082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426" y="123308"/>
            <a:ext cx="9500457" cy="529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05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06410" y="971719"/>
            <a:ext cx="61772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Key Generation</a:t>
            </a:r>
            <a:endParaRPr lang="en-US" sz="60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18300" y="2002185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1.	Select two large prime numbers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59595" y="2586960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i.e. p and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18300" y="3356662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2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	Multiply p and q 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9595" y="3944195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 = p *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18300" y="4672345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3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Calculate phi of n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59594" y="5336431"/>
            <a:ext cx="3701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(n)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(p-1)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* </a:t>
            </a:r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(q-1)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262103" y="5343321"/>
            <a:ext cx="397491" cy="639441"/>
            <a:chOff x="7282308" y="5297787"/>
            <a:chExt cx="453911" cy="730204"/>
          </a:xfrm>
        </p:grpSpPr>
        <p:sp>
          <p:nvSpPr>
            <p:cNvPr id="14" name="Oval 13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6" name="Rectangle 15"/>
          <p:cNvSpPr/>
          <p:nvPr/>
        </p:nvSpPr>
        <p:spPr>
          <a:xfrm rot="5400000">
            <a:off x="4712596" y="3463566"/>
            <a:ext cx="762610" cy="439206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242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 advClick="0">
        <p159:morph option="byObject"/>
      </p:transition>
    </mc:Choice>
    <mc:Fallback xmlns="">
      <p:transition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24462" y="276351"/>
            <a:ext cx="617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Key Generation</a:t>
            </a:r>
            <a:endParaRPr lang="en-US" sz="5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66169" y="1209495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1.	Select two large prime numbers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07464" y="1794270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i.e. p and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66169" y="2563972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2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	Multiply p and q 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07464" y="3151505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 = p *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66169" y="3879655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3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Calculate phi of n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07463" y="4543741"/>
            <a:ext cx="37016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(n)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(p-1)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*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(q-1)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609972" y="4550631"/>
            <a:ext cx="397491" cy="639441"/>
            <a:chOff x="7282308" y="5297787"/>
            <a:chExt cx="453911" cy="730204"/>
          </a:xfrm>
        </p:grpSpPr>
        <p:sp>
          <p:nvSpPr>
            <p:cNvPr id="14" name="Oval 13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2466169" y="5269383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4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Choose value for e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24462" y="5854158"/>
            <a:ext cx="103847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*Note : ’e’ should be greater than one smaller than phi n and gcd between e and phi n should be 1</a:t>
            </a:r>
            <a:endParaRPr lang="en-US" sz="2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05982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p14:dur="700" advClick="0">
        <p159:morph option="byObject"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24462" y="276351"/>
            <a:ext cx="617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Key Generation</a:t>
            </a:r>
            <a:endParaRPr lang="en-US" sz="5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66169" y="970955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1.	Select two large prime numbers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07464" y="1555730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i.e. p and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66169" y="2325432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2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	Multiply p and q 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07464" y="2912965"/>
            <a:ext cx="5190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 = p * q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66169" y="3641115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3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Calculate phi of n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07463" y="4305201"/>
            <a:ext cx="37016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(n)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(p-1)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*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(q-1)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609972" y="4290204"/>
            <a:ext cx="397491" cy="639441"/>
            <a:chOff x="7282308" y="5297787"/>
            <a:chExt cx="453911" cy="730204"/>
          </a:xfrm>
        </p:grpSpPr>
        <p:sp>
          <p:nvSpPr>
            <p:cNvPr id="14" name="Oval 13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2466169" y="5031969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4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Choose value for e (Encryption)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466169" y="5756485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5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Calculate value of 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d (decryption)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0434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p14:dur="700" advClick="0">
        <p159:morph option="byObject"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50032" y="812548"/>
            <a:ext cx="617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Euler's Theorem</a:t>
            </a:r>
            <a:endParaRPr lang="en-US" sz="5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07463" y="4603378"/>
            <a:ext cx="932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d =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142760" y="2125334"/>
            <a:ext cx="5190371" cy="872782"/>
            <a:chOff x="4007464" y="2701801"/>
            <a:chExt cx="5190371" cy="872782"/>
          </a:xfrm>
        </p:grpSpPr>
        <p:sp>
          <p:nvSpPr>
            <p:cNvPr id="10" name="TextBox 9"/>
            <p:cNvSpPr txBox="1"/>
            <p:nvPr/>
          </p:nvSpPr>
          <p:spPr>
            <a:xfrm>
              <a:off x="4007464" y="2912965"/>
              <a:ext cx="51903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d = e	   mod	(n)</a:t>
              </a:r>
              <a:endPara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6356710" y="2935142"/>
              <a:ext cx="397491" cy="639441"/>
              <a:chOff x="7282308" y="5297787"/>
              <a:chExt cx="453911" cy="730204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7282308" y="5432642"/>
                <a:ext cx="453911" cy="453911"/>
              </a:xfrm>
              <a:prstGeom prst="ellipse">
                <a:avLst/>
              </a:prstGeom>
              <a:noFill/>
              <a:ln w="28575"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Connector 19"/>
              <p:cNvCxnSpPr/>
              <p:nvPr/>
            </p:nvCxnSpPr>
            <p:spPr>
              <a:xfrm>
                <a:off x="7512553" y="5297787"/>
                <a:ext cx="0" cy="730204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4903374" y="2701801"/>
              <a:ext cx="64266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-</a:t>
              </a:r>
              <a:r>
                <a:rPr lang="en-US" sz="3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1</a:t>
              </a:r>
              <a:endPara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2227630" y="3372979"/>
            <a:ext cx="85760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Euler's theorem in term on phi</a:t>
            </a:r>
            <a:endParaRPr lang="en-US" sz="8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4860235" y="4169677"/>
            <a:ext cx="2415209" cy="1452176"/>
            <a:chOff x="6927574" y="4681321"/>
            <a:chExt cx="2415209" cy="1452176"/>
          </a:xfrm>
        </p:grpSpPr>
        <p:grpSp>
          <p:nvGrpSpPr>
            <p:cNvPr id="13" name="Group 12"/>
            <p:cNvGrpSpPr/>
            <p:nvPr/>
          </p:nvGrpSpPr>
          <p:grpSpPr>
            <a:xfrm>
              <a:off x="8118856" y="4681321"/>
              <a:ext cx="397491" cy="639441"/>
              <a:chOff x="7282308" y="5297787"/>
              <a:chExt cx="453911" cy="730204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7282308" y="5432642"/>
                <a:ext cx="453911" cy="453911"/>
              </a:xfrm>
              <a:prstGeom prst="ellipse">
                <a:avLst/>
              </a:prstGeom>
              <a:noFill/>
              <a:ln w="28575"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" name="Straight Connector 14"/>
              <p:cNvCxnSpPr/>
              <p:nvPr/>
            </p:nvCxnSpPr>
            <p:spPr>
              <a:xfrm>
                <a:off x="7512553" y="5297787"/>
                <a:ext cx="0" cy="730204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>
            <a:xfrm>
              <a:off x="6927574" y="4723753"/>
              <a:ext cx="2415209" cy="1409744"/>
              <a:chOff x="4959626" y="5048624"/>
              <a:chExt cx="2415209" cy="1409744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5044747" y="5048624"/>
                <a:ext cx="22207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1 + k      (n)</a:t>
                </a:r>
                <a:endParaRPr lang="en-US" sz="36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  <p:cxnSp>
            <p:nvCxnSpPr>
              <p:cNvPr id="4" name="Straight Connector 3"/>
              <p:cNvCxnSpPr/>
              <p:nvPr/>
            </p:nvCxnSpPr>
            <p:spPr>
              <a:xfrm>
                <a:off x="4959626" y="5751228"/>
                <a:ext cx="2415209" cy="0"/>
              </a:xfrm>
              <a:prstGeom prst="line">
                <a:avLst/>
              </a:prstGeom>
              <a:ln w="190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Rectangle 24"/>
              <p:cNvSpPr/>
              <p:nvPr/>
            </p:nvSpPr>
            <p:spPr>
              <a:xfrm>
                <a:off x="5737945" y="5627371"/>
                <a:ext cx="490840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4800" dirty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e</a:t>
                </a:r>
                <a:endParaRPr lang="en-US" sz="4800" dirty="0"/>
              </a:p>
            </p:txBody>
          </p:sp>
        </p:grpSp>
      </p:grpSp>
      <p:cxnSp>
        <p:nvCxnSpPr>
          <p:cNvPr id="29" name="Straight Connector 28"/>
          <p:cNvCxnSpPr/>
          <p:nvPr/>
        </p:nvCxnSpPr>
        <p:spPr>
          <a:xfrm>
            <a:off x="3142760" y="2982829"/>
            <a:ext cx="3407127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039105" y="5699524"/>
            <a:ext cx="3407127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56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p14:dur="700" advClick="0">
        <p159:morph option="byObject"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50467" y="699396"/>
            <a:ext cx="38580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Encryption</a:t>
            </a:r>
            <a:endParaRPr lang="en-US" sz="3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142760" y="1088889"/>
            <a:ext cx="5190371" cy="851835"/>
            <a:chOff x="4007464" y="2707461"/>
            <a:chExt cx="5190371" cy="851835"/>
          </a:xfrm>
        </p:grpSpPr>
        <p:sp>
          <p:nvSpPr>
            <p:cNvPr id="10" name="TextBox 9"/>
            <p:cNvSpPr txBox="1"/>
            <p:nvPr/>
          </p:nvSpPr>
          <p:spPr>
            <a:xfrm>
              <a:off x="4007464" y="2912965"/>
              <a:ext cx="51903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m    mod</a:t>
              </a:r>
              <a:r>
                <a:rPr lang="en-US" sz="36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 </a:t>
              </a:r>
              <a:r>
                <a:rPr lang="en-US" sz="36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n  c  </a:t>
              </a:r>
              <a:endPara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438612" y="2707461"/>
              <a:ext cx="3756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e</a:t>
              </a:r>
              <a:endPara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659012" y="2135863"/>
            <a:ext cx="85760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Where m is the message e, n are public key and c is encrypted message</a:t>
            </a:r>
            <a:endParaRPr lang="en-US" sz="72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2762815" y="1940724"/>
            <a:ext cx="3407127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999064" y="4815589"/>
            <a:ext cx="3407127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3270702" y="3907648"/>
            <a:ext cx="5190371" cy="907941"/>
            <a:chOff x="4007464" y="2651355"/>
            <a:chExt cx="5190371" cy="907941"/>
          </a:xfrm>
        </p:grpSpPr>
        <p:sp>
          <p:nvSpPr>
            <p:cNvPr id="28" name="TextBox 27"/>
            <p:cNvSpPr txBox="1"/>
            <p:nvPr/>
          </p:nvSpPr>
          <p:spPr>
            <a:xfrm>
              <a:off x="4007464" y="2912965"/>
              <a:ext cx="51903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c</a:t>
              </a:r>
              <a:r>
                <a:rPr lang="en-US" sz="36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    mod</a:t>
              </a:r>
              <a:r>
                <a:rPr lang="en-US" sz="36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 </a:t>
              </a:r>
              <a:r>
                <a:rPr lang="en-US" sz="36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n   m  </a:t>
              </a:r>
              <a:endParaRPr lang="en-US" sz="36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246896" y="2651355"/>
              <a:ext cx="3756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d</a:t>
              </a:r>
              <a:endPara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950467" y="3518155"/>
            <a:ext cx="19022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De</a:t>
            </a:r>
            <a:r>
              <a:rPr lang="en-US" sz="32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cryption</a:t>
            </a:r>
            <a:endParaRPr lang="en-US" sz="36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59012" y="5051194"/>
            <a:ext cx="85760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Where c is the cipher text </a:t>
            </a:r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, n are private key and m is decrypted message</a:t>
            </a:r>
            <a:endParaRPr lang="en-US" sz="72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265" y="1561312"/>
            <a:ext cx="149392" cy="19504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1265" y="4423331"/>
            <a:ext cx="149392" cy="19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591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p14:dur="700" advClick="0">
        <p159:morph option="byObject"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24462" y="276351"/>
            <a:ext cx="617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Key Generation</a:t>
            </a:r>
            <a:endParaRPr lang="en-US" sz="5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66169" y="970955"/>
            <a:ext cx="8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1.	</a:t>
            </a:r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T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wo 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large prime numbers</a:t>
            </a:r>
            <a:endParaRPr lang="en-US" sz="72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07463" y="1427968"/>
            <a:ext cx="5190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= 23	q = 29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66169" y="2053059"/>
            <a:ext cx="8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2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	Multiply p and q </a:t>
            </a:r>
            <a:endParaRPr lang="en-US" sz="72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07463" y="2571627"/>
            <a:ext cx="5190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 = p *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q = 23 * 29 = 667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66169" y="3181503"/>
            <a:ext cx="8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3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Calculate phi of n</a:t>
            </a:r>
            <a:endParaRPr lang="en-US" sz="72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07463" y="3761626"/>
            <a:ext cx="7236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(667)</a:t>
            </a:r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</a:t>
            </a:r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(23-1) </a:t>
            </a:r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* </a:t>
            </a:r>
            <a:r>
              <a:rPr lang="en-US" sz="28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(29-1) = 616</a:t>
            </a:r>
            <a:endParaRPr lang="en-US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609972" y="3746629"/>
            <a:ext cx="397491" cy="639441"/>
            <a:chOff x="7282308" y="5297787"/>
            <a:chExt cx="453911" cy="730204"/>
          </a:xfrm>
        </p:grpSpPr>
        <p:sp>
          <p:nvSpPr>
            <p:cNvPr id="14" name="Oval 13"/>
            <p:cNvSpPr/>
            <p:nvPr/>
          </p:nvSpPr>
          <p:spPr>
            <a:xfrm>
              <a:off x="7282308" y="5432642"/>
              <a:ext cx="453911" cy="453911"/>
            </a:xfrm>
            <a:prstGeom prst="ellipse">
              <a:avLst/>
            </a:prstGeom>
            <a:noFill/>
            <a:ln w="28575"/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7512553" y="5297787"/>
              <a:ext cx="0" cy="730204"/>
            </a:xfrm>
            <a:prstGeom prst="line">
              <a:avLst/>
            </a:prstGeom>
            <a:ln w="28575"/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6" name="TextBox 15"/>
          <p:cNvSpPr txBox="1"/>
          <p:nvPr/>
        </p:nvSpPr>
        <p:spPr>
          <a:xfrm>
            <a:off x="2466169" y="4628460"/>
            <a:ext cx="8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4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Choose value for e (Encryption)</a:t>
            </a:r>
            <a:endParaRPr lang="en-US" sz="72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466169" y="5710564"/>
            <a:ext cx="8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5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Calculate value of 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d (decryption)</a:t>
            </a:r>
            <a:endParaRPr lang="en-US" sz="72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11965" y="5017419"/>
            <a:ext cx="5190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= 3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609972" y="5017419"/>
            <a:ext cx="5190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= 3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007463" y="2576279"/>
            <a:ext cx="51903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N = p * </a:t>
            </a:r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q = 23 * 29 = 667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6424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p14:dur="700" advClick="0">
        <p159:morph option="byObject"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24462" y="276351"/>
            <a:ext cx="617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2"/>
                </a:solidFill>
                <a:latin typeface="Akrobat ExtraBold" panose="00000900000000000000" pitchFamily="2" charset="0"/>
              </a:rPr>
              <a:t>Key Generation</a:t>
            </a:r>
            <a:endParaRPr lang="en-US" sz="5400" dirty="0">
              <a:solidFill>
                <a:schemeClr val="accent2"/>
              </a:solidFill>
              <a:latin typeface="Akrobat ExtraBold" panose="00000900000000000000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01773" y="1861546"/>
            <a:ext cx="8576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5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Calculate value of </a:t>
            </a:r>
            <a:r>
              <a:rPr lang="en-US" sz="28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d (decryption)</a:t>
            </a:r>
            <a:endParaRPr lang="en-US" sz="72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02394" y="2936560"/>
            <a:ext cx="9322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d =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4055166" y="2502859"/>
            <a:ext cx="2415209" cy="1452176"/>
            <a:chOff x="6927574" y="4681321"/>
            <a:chExt cx="2415209" cy="1452176"/>
          </a:xfrm>
        </p:grpSpPr>
        <p:grpSp>
          <p:nvGrpSpPr>
            <p:cNvPr id="22" name="Group 21"/>
            <p:cNvGrpSpPr/>
            <p:nvPr/>
          </p:nvGrpSpPr>
          <p:grpSpPr>
            <a:xfrm>
              <a:off x="8118856" y="4681321"/>
              <a:ext cx="397491" cy="639441"/>
              <a:chOff x="7282308" y="5297787"/>
              <a:chExt cx="453911" cy="730204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7282308" y="5432642"/>
                <a:ext cx="453911" cy="453911"/>
              </a:xfrm>
              <a:prstGeom prst="ellipse">
                <a:avLst/>
              </a:prstGeom>
              <a:noFill/>
              <a:ln w="28575"/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7512553" y="5297787"/>
                <a:ext cx="0" cy="730204"/>
              </a:xfrm>
              <a:prstGeom prst="line">
                <a:avLst/>
              </a:prstGeom>
              <a:ln w="28575"/>
            </p:spPr>
            <p:style>
              <a:lnRef idx="1">
                <a:schemeClr val="accent4"/>
              </a:lnRef>
              <a:fillRef idx="0">
                <a:schemeClr val="accent4"/>
              </a:fillRef>
              <a:effectRef idx="0">
                <a:schemeClr val="accent4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/>
            <p:cNvGrpSpPr/>
            <p:nvPr/>
          </p:nvGrpSpPr>
          <p:grpSpPr>
            <a:xfrm>
              <a:off x="6927574" y="4723753"/>
              <a:ext cx="2415209" cy="1409744"/>
              <a:chOff x="4959626" y="5048624"/>
              <a:chExt cx="2415209" cy="1409744"/>
            </a:xfrm>
          </p:grpSpPr>
          <p:sp>
            <p:nvSpPr>
              <p:cNvPr id="24" name="TextBox 23"/>
              <p:cNvSpPr txBox="1"/>
              <p:nvPr/>
            </p:nvSpPr>
            <p:spPr>
              <a:xfrm>
                <a:off x="5044747" y="5048624"/>
                <a:ext cx="222075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1 + k      (n)</a:t>
                </a:r>
                <a:endParaRPr lang="en-US" sz="36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  <p:cxnSp>
            <p:nvCxnSpPr>
              <p:cNvPr id="25" name="Straight Connector 24"/>
              <p:cNvCxnSpPr/>
              <p:nvPr/>
            </p:nvCxnSpPr>
            <p:spPr>
              <a:xfrm>
                <a:off x="4959626" y="5751228"/>
                <a:ext cx="2415209" cy="0"/>
              </a:xfrm>
              <a:prstGeom prst="line">
                <a:avLst/>
              </a:prstGeom>
              <a:ln w="1905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Rectangle 25"/>
              <p:cNvSpPr/>
              <p:nvPr/>
            </p:nvSpPr>
            <p:spPr>
              <a:xfrm>
                <a:off x="5737945" y="5627371"/>
                <a:ext cx="490840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4800" dirty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e</a:t>
                </a:r>
                <a:endParaRPr lang="en-US" sz="4800" dirty="0"/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3202394" y="4218337"/>
            <a:ext cx="6937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d = </a:t>
            </a:r>
            <a:endParaRPr lang="en-US" sz="32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097765" y="3895171"/>
            <a:ext cx="222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1 + 2 x 616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4000518" y="4532034"/>
            <a:ext cx="2491859" cy="0"/>
          </a:xfrm>
          <a:prstGeom prst="line">
            <a:avLst/>
          </a:prstGeom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980981" y="4591898"/>
            <a:ext cx="222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3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694003" y="4156781"/>
            <a:ext cx="222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= 413</a:t>
            </a:r>
            <a:endParaRPr lang="en-US" sz="3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5246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med" p14:dur="700" advClick="0">
        <p159:morph option="byObject"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277" y="2549255"/>
            <a:ext cx="967012" cy="776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027" y="2545131"/>
            <a:ext cx="972146" cy="7806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17619" y="3604171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59560" y="3604171"/>
            <a:ext cx="487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5665" y="2847602"/>
            <a:ext cx="180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Message = ‘Hi’ = 57</a:t>
            </a:r>
            <a:endParaRPr lang="en-US" sz="4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958219" y="4190355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958219" y="4650348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private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key = (d , n) = (411,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152" y="1246021"/>
            <a:ext cx="908481" cy="72951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740753" y="2237354"/>
            <a:ext cx="665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Shyam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043758" y="2619202"/>
            <a:ext cx="0" cy="1969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2865392" y="4589139"/>
            <a:ext cx="57660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958219" y="4190355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958219" y="4190355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327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277" y="2549255"/>
            <a:ext cx="967012" cy="776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027" y="2545131"/>
            <a:ext cx="972146" cy="7806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17619" y="3604171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59560" y="3604171"/>
            <a:ext cx="487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5665" y="2847602"/>
            <a:ext cx="180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Message = ‘Hi’ = 57</a:t>
            </a:r>
            <a:endParaRPr lang="en-US" sz="4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958219" y="4190355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958219" y="4650348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private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key = (d , n) = (411,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152" y="1246021"/>
            <a:ext cx="908481" cy="72951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740753" y="2237354"/>
            <a:ext cx="665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Shyam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043758" y="2619202"/>
            <a:ext cx="0" cy="1969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2865392" y="4589139"/>
            <a:ext cx="57660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151241" y="4002956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62633" y="907467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9975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277" y="2549255"/>
            <a:ext cx="967012" cy="776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027" y="2545131"/>
            <a:ext cx="972146" cy="7806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17619" y="3604171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59560" y="3604171"/>
            <a:ext cx="487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5665" y="2847602"/>
            <a:ext cx="180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Message = ‘Hi’ = 57</a:t>
            </a:r>
            <a:endParaRPr lang="en-US" sz="4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958219" y="4190355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958219" y="4650348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private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key = (d , n) = (411,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152" y="1246021"/>
            <a:ext cx="908481" cy="72951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740753" y="2237354"/>
            <a:ext cx="665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Shyam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043758" y="2619202"/>
            <a:ext cx="0" cy="1969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2865392" y="4589139"/>
            <a:ext cx="57660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151241" y="4002956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62633" y="907467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65392" y="4819756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ncryption</a:t>
            </a:r>
            <a:endParaRPr lang="en-US" sz="54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41405" y="5158310"/>
            <a:ext cx="5190371" cy="866114"/>
            <a:chOff x="1065392" y="5281736"/>
            <a:chExt cx="5190371" cy="866114"/>
          </a:xfrm>
        </p:grpSpPr>
        <p:grpSp>
          <p:nvGrpSpPr>
            <p:cNvPr id="22" name="Group 21"/>
            <p:cNvGrpSpPr/>
            <p:nvPr/>
          </p:nvGrpSpPr>
          <p:grpSpPr>
            <a:xfrm>
              <a:off x="1065392" y="5281736"/>
              <a:ext cx="5190371" cy="866114"/>
              <a:chOff x="4007464" y="2693182"/>
              <a:chExt cx="5190371" cy="866114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4007464" y="2912965"/>
                <a:ext cx="51903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57  mod 667   434  </a:t>
                </a:r>
                <a:endParaRPr lang="en-US" sz="36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487326" y="2693182"/>
                <a:ext cx="3756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 smtClean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3</a:t>
                </a:r>
                <a:endParaRPr lang="en-US" sz="32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19399" y="5686661"/>
              <a:ext cx="211439" cy="276046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3561039" y="5378093"/>
            <a:ext cx="9624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434</a:t>
            </a:r>
            <a:endParaRPr lang="en-US" sz="3600" dirty="0"/>
          </a:p>
        </p:txBody>
      </p:sp>
      <p:sp>
        <p:nvSpPr>
          <p:cNvPr id="25" name="Rectangle 24"/>
          <p:cNvSpPr/>
          <p:nvPr/>
        </p:nvSpPr>
        <p:spPr>
          <a:xfrm>
            <a:off x="3561039" y="5378093"/>
            <a:ext cx="9624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434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45620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>
            <a:off x="6048375" y="-6219825"/>
            <a:ext cx="0" cy="5915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9608" y="-1314179"/>
            <a:ext cx="14366007" cy="80018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218" y="40877"/>
            <a:ext cx="9500457" cy="529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515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277" y="2549255"/>
            <a:ext cx="967012" cy="776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027" y="2545131"/>
            <a:ext cx="972146" cy="7806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17619" y="3604171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59560" y="3604171"/>
            <a:ext cx="487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5665" y="2847602"/>
            <a:ext cx="180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Message = ‘Hi’ = 57</a:t>
            </a:r>
            <a:endParaRPr lang="en-US" sz="4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958219" y="4190355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958219" y="4650348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private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key = (d , n) = (411,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152" y="1246021"/>
            <a:ext cx="908481" cy="72951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740753" y="2237354"/>
            <a:ext cx="665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Shyam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043758" y="2619202"/>
            <a:ext cx="0" cy="1969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2865392" y="4589139"/>
            <a:ext cx="57660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151241" y="4002956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62633" y="907467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65392" y="4819756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E</a:t>
            </a:r>
            <a:r>
              <a:rPr lang="en-US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ncryption</a:t>
            </a:r>
            <a:endParaRPr lang="en-US" sz="54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41405" y="5158310"/>
            <a:ext cx="5190371" cy="866114"/>
            <a:chOff x="1065392" y="5281736"/>
            <a:chExt cx="5190371" cy="866114"/>
          </a:xfrm>
        </p:grpSpPr>
        <p:grpSp>
          <p:nvGrpSpPr>
            <p:cNvPr id="22" name="Group 21"/>
            <p:cNvGrpSpPr/>
            <p:nvPr/>
          </p:nvGrpSpPr>
          <p:grpSpPr>
            <a:xfrm>
              <a:off x="1065392" y="5281736"/>
              <a:ext cx="5190371" cy="866114"/>
              <a:chOff x="4007464" y="2693182"/>
              <a:chExt cx="5190371" cy="866114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4007464" y="2912965"/>
                <a:ext cx="51903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57  mod 667   434  </a:t>
                </a:r>
                <a:endParaRPr lang="en-US" sz="36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487326" y="2693182"/>
                <a:ext cx="37568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 smtClean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3</a:t>
                </a:r>
                <a:endParaRPr lang="en-US" sz="32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19399" y="5686661"/>
              <a:ext cx="211439" cy="276046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7001852" y="1249244"/>
            <a:ext cx="9624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434</a:t>
            </a:r>
            <a:endParaRPr lang="en-US" sz="3600" dirty="0"/>
          </a:p>
        </p:txBody>
      </p:sp>
      <p:sp>
        <p:nvSpPr>
          <p:cNvPr id="25" name="Rectangle 24"/>
          <p:cNvSpPr/>
          <p:nvPr/>
        </p:nvSpPr>
        <p:spPr>
          <a:xfrm>
            <a:off x="9962028" y="4917084"/>
            <a:ext cx="9624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434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297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277" y="2549255"/>
            <a:ext cx="967012" cy="7765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4027" y="2545131"/>
            <a:ext cx="972146" cy="78063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17619" y="3604171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59560" y="3604171"/>
            <a:ext cx="4876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5665" y="2847602"/>
            <a:ext cx="180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Message = ‘Hi’ = 57</a:t>
            </a:r>
            <a:endParaRPr lang="en-US" sz="48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167446" y="1426906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958219" y="3936158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private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 key = (d , n) = (411,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3152" y="1246021"/>
            <a:ext cx="908481" cy="72951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740753" y="2237354"/>
            <a:ext cx="665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Shyam</a:t>
            </a:r>
            <a:endParaRPr lang="en-US" sz="14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6043758" y="2619202"/>
            <a:ext cx="0" cy="1969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2865392" y="4589139"/>
            <a:ext cx="57660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151241" y="4002956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62633" y="907467"/>
            <a:ext cx="54814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1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ublic key = (e , n) = (3, 667)</a:t>
            </a:r>
            <a:endParaRPr lang="en-US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720457" y="4940868"/>
            <a:ext cx="180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De</a:t>
            </a:r>
            <a:r>
              <a:rPr lang="en-US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cryption</a:t>
            </a:r>
            <a:endParaRPr lang="en-US" sz="54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483074" y="5325121"/>
            <a:ext cx="5190371" cy="893960"/>
            <a:chOff x="453209" y="4640718"/>
            <a:chExt cx="5190371" cy="893960"/>
          </a:xfrm>
        </p:grpSpPr>
        <p:grpSp>
          <p:nvGrpSpPr>
            <p:cNvPr id="22" name="Group 21"/>
            <p:cNvGrpSpPr/>
            <p:nvPr/>
          </p:nvGrpSpPr>
          <p:grpSpPr>
            <a:xfrm>
              <a:off x="453209" y="4640718"/>
              <a:ext cx="5190371" cy="893960"/>
              <a:chOff x="3395281" y="2052164"/>
              <a:chExt cx="5190371" cy="893960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3395281" y="2299793"/>
                <a:ext cx="51903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dirty="0" smtClean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43</a:t>
                </a:r>
                <a:r>
                  <a:rPr lang="en-US" sz="3600" dirty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4</a:t>
                </a:r>
                <a:r>
                  <a:rPr lang="en-US" sz="3600" dirty="0" smtClean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 	    mod 667   57  </a:t>
                </a:r>
                <a:endParaRPr lang="en-US" sz="36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4107184" y="2052164"/>
                <a:ext cx="95314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dirty="0" smtClean="0">
                    <a:solidFill>
                      <a:schemeClr val="accent4">
                        <a:lumMod val="60000"/>
                        <a:lumOff val="40000"/>
                      </a:schemeClr>
                    </a:solidFill>
                  </a:rPr>
                  <a:t>411</a:t>
                </a:r>
                <a:endParaRPr lang="en-US" sz="3200" dirty="0">
                  <a:solidFill>
                    <a:schemeClr val="accent4">
                      <a:lumMod val="60000"/>
                      <a:lumOff val="40000"/>
                    </a:schemeClr>
                  </a:solidFill>
                </a:endParaRPr>
              </a:p>
            </p:txBody>
          </p:sp>
        </p:grp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63757" y="5073489"/>
              <a:ext cx="211439" cy="276046"/>
            </a:xfrm>
            <a:prstGeom prst="rect">
              <a:avLst/>
            </a:prstGeom>
          </p:spPr>
        </p:pic>
      </p:grpSp>
      <p:sp>
        <p:nvSpPr>
          <p:cNvPr id="4" name="Rectangle 3"/>
          <p:cNvSpPr/>
          <p:nvPr/>
        </p:nvSpPr>
        <p:spPr>
          <a:xfrm>
            <a:off x="7001852" y="1249244"/>
            <a:ext cx="9624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434</a:t>
            </a:r>
            <a:endParaRPr lang="en-US" sz="3600" dirty="0"/>
          </a:p>
        </p:txBody>
      </p:sp>
      <p:sp>
        <p:nvSpPr>
          <p:cNvPr id="25" name="Rectangle 24"/>
          <p:cNvSpPr/>
          <p:nvPr/>
        </p:nvSpPr>
        <p:spPr>
          <a:xfrm>
            <a:off x="10343442" y="4298922"/>
            <a:ext cx="9624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434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81966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2876" y="-1920823"/>
            <a:ext cx="7576324" cy="42200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58" y="1571860"/>
            <a:ext cx="1257318" cy="10096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408" y="1571860"/>
            <a:ext cx="1257318" cy="1009626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942897" y="5318351"/>
            <a:ext cx="65479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893" y="4246294"/>
            <a:ext cx="806848" cy="9125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40570" y="2859892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60740" y="2859892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4360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2876" y="-1920823"/>
            <a:ext cx="7576324" cy="42200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58" y="1571860"/>
            <a:ext cx="1257318" cy="10096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408" y="1571860"/>
            <a:ext cx="1257318" cy="1009626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942897" y="5318351"/>
            <a:ext cx="65479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893" y="4246294"/>
            <a:ext cx="806848" cy="9125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40570" y="2859892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60740" y="2859892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45817" y="1571860"/>
            <a:ext cx="1806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Passphrase: 8725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937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1.85185E-6 L 0.53386 1.85185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2876" y="-1920823"/>
            <a:ext cx="7576324" cy="42200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658" y="1571860"/>
            <a:ext cx="1257318" cy="10096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408" y="1571860"/>
            <a:ext cx="1257318" cy="1009626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942897" y="5318351"/>
            <a:ext cx="65479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640570" y="2859892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Ram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060740" y="2859892"/>
            <a:ext cx="572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Hari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039475" y="4666722"/>
            <a:ext cx="1806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Passphrase: 8725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502" y="4570755"/>
            <a:ext cx="824785" cy="56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473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</TotalTime>
  <Words>1243</Words>
  <Application>Microsoft Office PowerPoint</Application>
  <PresentationFormat>Widescreen</PresentationFormat>
  <Paragraphs>308</Paragraphs>
  <Slides>61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6" baseType="lpstr">
      <vt:lpstr>Akrobat ExtraBold</vt:lpstr>
      <vt:lpstr>Arial</vt:lpstr>
      <vt:lpstr>Calibri</vt:lpstr>
      <vt:lpstr>Calibri Light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prashant phuyal</cp:lastModifiedBy>
  <cp:revision>71</cp:revision>
  <dcterms:created xsi:type="dcterms:W3CDTF">2017-01-05T13:17:27Z</dcterms:created>
  <dcterms:modified xsi:type="dcterms:W3CDTF">2020-06-01T18:38:07Z</dcterms:modified>
</cp:coreProperties>
</file>

<file path=docProps/thumbnail.jpeg>
</file>